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2C81F-70A4-4634-9829-24FD69C99E4F}" type="datetimeFigureOut">
              <a:rPr lang="en-CA" smtClean="0"/>
              <a:pPr/>
              <a:t>29/08/2010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48893-D0CA-4503-AB95-0B6E18D8058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BD6-A974-481D-9058-0AE357BE9D7E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BD6-A974-481D-9058-0AE357BE9D7E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BD6-A974-481D-9058-0AE357BE9D7E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BD6-A974-481D-9058-0AE357BE9D7E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BD6-A974-481D-9058-0AE357BE9D7E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BD6-A974-481D-9058-0AE357BE9D7E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5EBD6-A974-481D-9058-0AE357BE9D7E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98EF8-FE29-42F6-92B6-A8D49CC7A3C8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8893-D0CA-4503-AB95-0B6E18D8058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8A28CF-3354-43EA-B880-16450BFE6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Low Radon </a:t>
            </a:r>
            <a:r>
              <a:rPr lang="en-CA" dirty="0" err="1" smtClean="0"/>
              <a:t>Cleanroom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at </a:t>
            </a:r>
            <a:br>
              <a:rPr lang="en-CA" dirty="0" smtClean="0"/>
            </a:br>
            <a:r>
              <a:rPr lang="en-CA" dirty="0" smtClean="0"/>
              <a:t>the University of Alberta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Darren Grant, Aksel </a:t>
            </a:r>
            <a:r>
              <a:rPr lang="en-CA" dirty="0" err="1" smtClean="0"/>
              <a:t>Hallin</a:t>
            </a:r>
            <a:r>
              <a:rPr lang="en-CA" dirty="0" smtClean="0"/>
              <a:t>, Steve </a:t>
            </a:r>
            <a:r>
              <a:rPr lang="en-CA" dirty="0" err="1" smtClean="0"/>
              <a:t>Hanchurak</a:t>
            </a:r>
            <a:r>
              <a:rPr lang="en-CA" dirty="0" smtClean="0"/>
              <a:t>, </a:t>
            </a:r>
            <a:r>
              <a:rPr lang="en-CA" dirty="0" err="1" smtClean="0"/>
              <a:t>Carsten</a:t>
            </a:r>
            <a:r>
              <a:rPr lang="en-CA" dirty="0" smtClean="0"/>
              <a:t> Krauss, </a:t>
            </a:r>
            <a:r>
              <a:rPr lang="en-CA" dirty="0" err="1" smtClean="0"/>
              <a:t>Shengli</a:t>
            </a:r>
            <a:r>
              <a:rPr lang="en-CA" dirty="0" smtClean="0"/>
              <a:t> Liu, Richard </a:t>
            </a:r>
            <a:r>
              <a:rPr lang="en-CA" dirty="0" err="1" smtClean="0"/>
              <a:t>Soluk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1751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Monitoring 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All based on electrostatic separation and solid state detection</a:t>
            </a:r>
          </a:p>
          <a:p>
            <a:r>
              <a:rPr lang="en-CA" dirty="0" smtClean="0"/>
              <a:t>Currently have RAD7 commercial detector, emanation chamber and tunnel detector running</a:t>
            </a:r>
          </a:p>
          <a:p>
            <a:r>
              <a:rPr lang="en-CA" dirty="0" smtClean="0"/>
              <a:t>Electronics records up to 24 channels of self triggered events.  Time and energy are calculated and stored for each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3179763" y="2330450"/>
            <a:ext cx="2497137" cy="1728788"/>
          </a:xfrm>
          <a:prstGeom prst="rect">
            <a:avLst/>
          </a:prstGeom>
          <a:solidFill>
            <a:srgbClr val="C0C0C0"/>
          </a:solidFill>
          <a:ln w="158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990600" y="1524000"/>
            <a:ext cx="1958975" cy="2881313"/>
          </a:xfrm>
          <a:prstGeom prst="rect">
            <a:avLst/>
          </a:prstGeom>
          <a:solidFill>
            <a:srgbClr val="99CCFF"/>
          </a:solidFill>
          <a:ln w="158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828800" y="228600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Radon Monitor: detector head and preamp box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1644650" y="4876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16200000">
            <a:off x="1725613" y="4948237"/>
            <a:ext cx="223838" cy="2333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72085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450975" y="4846638"/>
            <a:ext cx="768350" cy="6143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92250" y="1676400"/>
            <a:ext cx="152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18745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26365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730250" y="213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263650" y="2133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56845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73025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5405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577850" y="2133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492250" y="2362200"/>
            <a:ext cx="152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11874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12636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730250" y="2819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126365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56845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73025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654050" y="2743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577850" y="2819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492250" y="3048000"/>
            <a:ext cx="152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H="1">
            <a:off x="1565275" y="3352800"/>
            <a:ext cx="3175" cy="172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254250" y="3657600"/>
            <a:ext cx="152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2330450" y="3962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2101850" y="4038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2254250" y="4114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 flipV="1">
            <a:off x="2141538" y="4251325"/>
            <a:ext cx="1587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2641600" y="41751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2717800" y="41751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 flipH="1">
            <a:off x="2719388" y="4251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3333750" y="40973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3409950" y="41735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3487738" y="42132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2641600" y="34131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2717800" y="34131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3217863" y="14097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-HV</a:t>
            </a: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1681163" y="523081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/>
              <a:t>S3204</a:t>
            </a:r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2719388" y="3482975"/>
            <a:ext cx="728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1565275" y="5076825"/>
            <a:ext cx="153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1949450" y="5076825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 flipH="1">
            <a:off x="1566863" y="3482975"/>
            <a:ext cx="107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 flipH="1">
            <a:off x="2143125" y="4251325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2335213" y="41370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V="1">
            <a:off x="2335213" y="3482975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1566863" y="1601788"/>
            <a:ext cx="192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1566863" y="160178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 rot="5400000">
            <a:off x="3409950" y="2984500"/>
            <a:ext cx="1036638" cy="9604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r>
              <a:rPr lang="en-US" sz="1200"/>
              <a:t>Charge </a:t>
            </a:r>
          </a:p>
          <a:p>
            <a:pPr algn="ctr" eaLnBrk="0" hangingPunct="0"/>
            <a:r>
              <a:rPr lang="en-US" sz="1200"/>
              <a:t>Sensitive</a:t>
            </a:r>
          </a:p>
        </p:txBody>
      </p:sp>
      <p:sp>
        <p:nvSpPr>
          <p:cNvPr id="4149" name="AutoShape 53"/>
          <p:cNvSpPr>
            <a:spLocks noChangeArrowheads="1"/>
          </p:cNvSpPr>
          <p:nvPr/>
        </p:nvSpPr>
        <p:spPr bwMode="auto">
          <a:xfrm rot="5400000">
            <a:off x="4600575" y="2984500"/>
            <a:ext cx="1036638" cy="9604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0" hangingPunct="0"/>
            <a:r>
              <a:rPr lang="en-US" sz="1200"/>
              <a:t>Shaping &amp;</a:t>
            </a:r>
          </a:p>
          <a:p>
            <a:pPr algn="ctr" eaLnBrk="0" hangingPunct="0"/>
            <a:r>
              <a:rPr lang="en-US" sz="1200"/>
              <a:t>gain</a:t>
            </a:r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4408488" y="3482975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51" name="AutoShape 55"/>
          <p:cNvSpPr>
            <a:spLocks noChangeArrowheads="1"/>
          </p:cNvSpPr>
          <p:nvPr/>
        </p:nvSpPr>
        <p:spPr bwMode="auto">
          <a:xfrm rot="5400000">
            <a:off x="6483350" y="2638425"/>
            <a:ext cx="152400" cy="1689100"/>
          </a:xfrm>
          <a:prstGeom prst="can">
            <a:avLst>
              <a:gd name="adj" fmla="val 2770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5599113" y="3482975"/>
            <a:ext cx="153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7250113" y="3482975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6213475" y="3636963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50 ohm coax.</a:t>
            </a: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4254500" y="2446338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 i="1"/>
              <a:t>Preamplifier and shaping box:</a:t>
            </a:r>
          </a:p>
          <a:p>
            <a:pPr algn="ctr" eaLnBrk="0" hangingPunct="0"/>
            <a:r>
              <a:rPr lang="en-US" sz="1400" i="1"/>
              <a:t>Attached to detector</a:t>
            </a: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7019925" y="30226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To DAQ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889750" y="455771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6735763" y="4403725"/>
            <a:ext cx="0" cy="1074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240088" y="1446213"/>
            <a:ext cx="4530725" cy="314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086100" y="1560513"/>
            <a:ext cx="4530725" cy="314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895600" y="1676400"/>
            <a:ext cx="4530725" cy="314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132138" y="1868488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Anti</a:t>
            </a:r>
          </a:p>
          <a:p>
            <a:pPr algn="ctr" eaLnBrk="0" hangingPunct="0"/>
            <a:r>
              <a:rPr lang="en-US" sz="1400"/>
              <a:t>alias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970338" y="1868488"/>
            <a:ext cx="838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FADC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189538" y="1868488"/>
            <a:ext cx="1752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Digital Waveform </a:t>
            </a:r>
          </a:p>
          <a:p>
            <a:pPr algn="ctr" eaLnBrk="0" hangingPunct="0"/>
            <a:r>
              <a:rPr lang="en-US" sz="1400"/>
              <a:t>Processing</a:t>
            </a:r>
          </a:p>
          <a:p>
            <a:pPr algn="ctr" eaLnBrk="0" hangingPunct="0"/>
            <a:r>
              <a:rPr lang="en-US" sz="1600"/>
              <a:t>FPGA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741738" y="2097088"/>
            <a:ext cx="22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808538" y="2401888"/>
            <a:ext cx="3810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2587625" y="2098675"/>
            <a:ext cx="533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725613" y="1793875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/>
              <a:t>8X3 = 24 channel</a:t>
            </a:r>
          </a:p>
          <a:p>
            <a:pPr algn="ctr" eaLnBrk="0" hangingPunct="0"/>
            <a:r>
              <a:rPr lang="en-US" sz="1200"/>
              <a:t> Preamp signals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967413" y="3481388"/>
            <a:ext cx="1317625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Micro-controller</a:t>
            </a:r>
          </a:p>
          <a:p>
            <a:pPr algn="ctr" eaLnBrk="0" hangingPunct="0"/>
            <a:r>
              <a:rPr lang="en-US" sz="1400"/>
              <a:t>USB 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581775" y="4249738"/>
            <a:ext cx="0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967413" y="5478463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PC (Labview software)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817938" y="3163888"/>
            <a:ext cx="1066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400"/>
              <a:t>Real time </a:t>
            </a:r>
          </a:p>
          <a:p>
            <a:pPr algn="ctr" eaLnBrk="0" hangingPunct="0"/>
            <a:r>
              <a:rPr lang="en-US" sz="1400"/>
              <a:t>Clock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828800" y="228600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Radon Monitor: DAQ board</a:t>
            </a: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V="1">
            <a:off x="6581775" y="2867025"/>
            <a:ext cx="0" cy="609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4884738" y="3392488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V="1">
            <a:off x="5341938" y="2859088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2471738" y="4211638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743075" y="3749675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/>
              <a:t>12X3 = 36 channel </a:t>
            </a:r>
          </a:p>
          <a:p>
            <a:pPr algn="ctr" eaLnBrk="0" hangingPunct="0"/>
            <a:r>
              <a:rPr lang="en-US" sz="1200"/>
              <a:t>slow ADC </a:t>
            </a:r>
          </a:p>
          <a:p>
            <a:pPr algn="ctr" eaLnBrk="0" hangingPunct="0"/>
            <a:r>
              <a:rPr lang="en-US" sz="1200"/>
              <a:t> Health Monitoring 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932238" y="37115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/>
              <a:t>AD7417*3</a:t>
            </a:r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>
            <a:off x="1733550" y="2963863"/>
            <a:ext cx="326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4997450" y="2655888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4997450" y="2655888"/>
            <a:ext cx="192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617663" y="2695575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/>
              <a:t>Trigger output</a:t>
            </a: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V="1">
            <a:off x="5507038" y="2867025"/>
            <a:ext cx="0" cy="134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852988" y="4211638"/>
            <a:ext cx="65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6642100" y="5160963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200"/>
              <a:t>USB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_001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icture 01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s 00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adon_mc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Mar_16_13_40p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6950" y="274638"/>
            <a:ext cx="7150100" cy="5851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unn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1" y="762001"/>
            <a:ext cx="6096000" cy="2288680"/>
          </a:xfrm>
          <a:prstGeom prst="rect">
            <a:avLst/>
          </a:prstGeom>
        </p:spPr>
      </p:pic>
      <p:pic>
        <p:nvPicPr>
          <p:cNvPr id="3" name="Picture 6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90900"/>
            <a:ext cx="49244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77402" y="1219200"/>
            <a:ext cx="1566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Cross section:</a:t>
            </a:r>
          </a:p>
          <a:p>
            <a:r>
              <a:rPr lang="en-CA" dirty="0" smtClean="0"/>
              <a:t>20 cm x 20 cm</a:t>
            </a:r>
          </a:p>
          <a:p>
            <a:endParaRPr lang="en-CA" dirty="0" smtClean="0"/>
          </a:p>
          <a:p>
            <a:r>
              <a:rPr lang="en-CA" dirty="0" smtClean="0"/>
              <a:t>Air velocity ~1.8 m/s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10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Tunnel Detector</a:t>
            </a:r>
            <a:endParaRPr lang="en-CA" sz="3200" b="1" dirty="0"/>
          </a:p>
        </p:txBody>
      </p:sp>
      <p:pic>
        <p:nvPicPr>
          <p:cNvPr id="7" name="Picture 6" descr="FanComp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0678" y="3581400"/>
            <a:ext cx="3913322" cy="2653862"/>
          </a:xfrm>
          <a:prstGeom prst="rect">
            <a:avLst/>
          </a:prstGeom>
        </p:spPr>
      </p:pic>
      <p:pic>
        <p:nvPicPr>
          <p:cNvPr id="8" name="Picture 7" descr="FanComp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199" y="228600"/>
            <a:ext cx="4114801" cy="2651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2971800"/>
            <a:ext cx="296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16.8 hours</a:t>
            </a:r>
            <a:r>
              <a:rPr lang="en-CA" smtClean="0"/>
              <a:t>: 515 </a:t>
            </a:r>
            <a:r>
              <a:rPr lang="en-CA" dirty="0" smtClean="0"/>
              <a:t>counts Po214</a:t>
            </a:r>
            <a:r>
              <a:rPr lang="en-CA" smtClean="0"/>
              <a:t>= 31/hour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6248400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40.8 hours, 16490 counts= 400/hour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Emanation Chamber</a:t>
            </a:r>
            <a:endParaRPr lang="en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95400"/>
            <a:ext cx="41814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5029200"/>
            <a:ext cx="251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60 cm radius, 61 cm high</a:t>
            </a:r>
          </a:p>
          <a:p>
            <a:r>
              <a:rPr lang="en-CA" dirty="0" smtClean="0"/>
              <a:t>Volume=0.17 m**3</a:t>
            </a:r>
            <a:endParaRPr lang="en-CA" dirty="0"/>
          </a:p>
        </p:txBody>
      </p:sp>
      <p:pic>
        <p:nvPicPr>
          <p:cNvPr id="10" name="Picture 9" descr="br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067503"/>
            <a:ext cx="4114800" cy="27904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9000" y="4495800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Po210:1.25/hour</a:t>
            </a:r>
          </a:p>
          <a:p>
            <a:r>
              <a:rPr lang="en-CA" sz="1400" dirty="0" smtClean="0"/>
              <a:t>Bi212(6051 </a:t>
            </a:r>
            <a:r>
              <a:rPr lang="en-CA" sz="1400" dirty="0" err="1" smtClean="0"/>
              <a:t>MeV</a:t>
            </a:r>
            <a:r>
              <a:rPr lang="en-CA" sz="1400" dirty="0" smtClean="0"/>
              <a:t>)::3.4/hour</a:t>
            </a:r>
          </a:p>
          <a:p>
            <a:r>
              <a:rPr lang="en-CA" sz="1400" dirty="0" smtClean="0"/>
              <a:t>Po214: 0.3/hour</a:t>
            </a:r>
          </a:p>
          <a:p>
            <a:r>
              <a:rPr lang="en-CA" sz="1400" dirty="0" smtClean="0"/>
              <a:t>Po212: 6/hour</a:t>
            </a:r>
            <a:endParaRPr lang="en-CA" sz="1400" dirty="0"/>
          </a:p>
        </p:txBody>
      </p:sp>
      <p:pic>
        <p:nvPicPr>
          <p:cNvPr id="14" name="Picture 13" descr="rts39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1143001"/>
            <a:ext cx="4191000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10400" y="1600200"/>
            <a:ext cx="167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Po210:2.4/hour</a:t>
            </a:r>
          </a:p>
          <a:p>
            <a:r>
              <a:rPr lang="en-CA" sz="1400" dirty="0" smtClean="0"/>
              <a:t>Po218(6114 </a:t>
            </a:r>
            <a:r>
              <a:rPr lang="en-CA" sz="1400" dirty="0" err="1" smtClean="0"/>
              <a:t>MeV</a:t>
            </a:r>
            <a:r>
              <a:rPr lang="en-CA" sz="1400" dirty="0" smtClean="0"/>
              <a:t>)::75/hour</a:t>
            </a:r>
          </a:p>
          <a:p>
            <a:r>
              <a:rPr lang="en-CA" sz="1400" dirty="0" smtClean="0"/>
              <a:t>Po214: 89/hour</a:t>
            </a:r>
          </a:p>
          <a:p>
            <a:r>
              <a:rPr lang="en-CA" sz="1400" dirty="0" smtClean="0"/>
              <a:t>Po212: 9.6/hour</a:t>
            </a:r>
            <a:endParaRPr lang="en-CA" sz="1400" dirty="0"/>
          </a:p>
        </p:txBody>
      </p:sp>
      <p:pic>
        <p:nvPicPr>
          <p:cNvPr id="11" name="Picture 10" descr="Emanation ChamberB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295400"/>
            <a:ext cx="3494974" cy="3611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334000" cy="307975"/>
          </a:xfr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2"/>
                </a:solidFill>
              </a:rPr>
              <a:t>Radon Clean Laboratory Concept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828800" y="2819400"/>
            <a:ext cx="4724400" cy="28194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791200" y="3505200"/>
            <a:ext cx="762000" cy="2133600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029200" y="3505200"/>
            <a:ext cx="762000" cy="213360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990600" y="4267200"/>
            <a:ext cx="838200" cy="1143000"/>
          </a:xfrm>
          <a:prstGeom prst="rect">
            <a:avLst/>
          </a:prstGeom>
          <a:noFill/>
          <a:ln w="158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029200" y="4038600"/>
            <a:ext cx="76200" cy="1600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791200" y="4038600"/>
            <a:ext cx="76200" cy="1600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553200" y="4038600"/>
            <a:ext cx="76200" cy="1600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828800" y="4495800"/>
            <a:ext cx="762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6324600" y="2362200"/>
            <a:ext cx="0" cy="121920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257800" y="1905000"/>
            <a:ext cx="838200" cy="533400"/>
          </a:xfrm>
          <a:prstGeom prst="rect">
            <a:avLst/>
          </a:prstGeom>
          <a:noFill/>
          <a:ln w="222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6324600" y="2133600"/>
            <a:ext cx="0" cy="144780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 flipV="1">
            <a:off x="3200400" y="2209800"/>
            <a:ext cx="20574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 flipV="1">
            <a:off x="6096000" y="2133600"/>
            <a:ext cx="2286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 flipV="1">
            <a:off x="4038600" y="22098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3200400" y="2209800"/>
            <a:ext cx="0" cy="129540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227638" y="1981200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6600"/>
                </a:solidFill>
              </a:rPr>
              <a:t>Radon </a:t>
            </a:r>
          </a:p>
          <a:p>
            <a:pPr algn="ctr"/>
            <a:r>
              <a:rPr lang="en-US" sz="1200" b="1">
                <a:solidFill>
                  <a:srgbClr val="006600"/>
                </a:solidFill>
              </a:rPr>
              <a:t>scrubber</a:t>
            </a: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2286000" y="4267200"/>
            <a:ext cx="0" cy="91440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3432175" y="3276600"/>
            <a:ext cx="838200" cy="393700"/>
          </a:xfrm>
          <a:prstGeom prst="rect">
            <a:avLst/>
          </a:prstGeom>
          <a:noFill/>
          <a:ln w="222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581400" y="3352800"/>
            <a:ext cx="606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FF6600"/>
                </a:solidFill>
              </a:rPr>
              <a:t>HEPA</a:t>
            </a: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2286000" y="3505200"/>
            <a:ext cx="0" cy="144780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V="1">
            <a:off x="2286000" y="3505200"/>
            <a:ext cx="114300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4117975" y="3657600"/>
            <a:ext cx="0" cy="38100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3660775" y="3657600"/>
            <a:ext cx="0" cy="38100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V="1">
            <a:off x="2286000" y="5181600"/>
            <a:ext cx="53340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2286000" y="4876800"/>
            <a:ext cx="53340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>
            <a:off x="2514600" y="4876800"/>
            <a:ext cx="22860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2514600" y="5181600"/>
            <a:ext cx="228600" cy="0"/>
          </a:xfrm>
          <a:prstGeom prst="line">
            <a:avLst/>
          </a:prstGeom>
          <a:noFill/>
          <a:ln w="41275">
            <a:solidFill>
              <a:srgbClr val="FF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048000" y="4724400"/>
            <a:ext cx="914400" cy="457200"/>
          </a:xfrm>
          <a:prstGeom prst="rect">
            <a:avLst/>
          </a:prstGeom>
          <a:noFill/>
          <a:ln w="158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4038600" y="4724400"/>
            <a:ext cx="838200" cy="457200"/>
          </a:xfrm>
          <a:prstGeom prst="rect">
            <a:avLst/>
          </a:prstGeom>
          <a:noFill/>
          <a:ln w="158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3048000" y="4724400"/>
            <a:ext cx="973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CC0099"/>
                </a:solidFill>
              </a:rPr>
              <a:t>Lab</a:t>
            </a:r>
          </a:p>
          <a:p>
            <a:pPr algn="ctr"/>
            <a:r>
              <a:rPr lang="en-US" sz="1200" b="1">
                <a:solidFill>
                  <a:srgbClr val="CC0099"/>
                </a:solidFill>
              </a:rPr>
              <a:t>Equipment</a:t>
            </a:r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7391400" y="3581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7696200" y="3352800"/>
            <a:ext cx="133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20 Bq/m</a:t>
            </a:r>
            <a:r>
              <a:rPr lang="en-US" sz="1200" baseline="30000">
                <a:solidFill>
                  <a:srgbClr val="FF0000"/>
                </a:solidFill>
              </a:rPr>
              <a:t>3 </a:t>
            </a:r>
          </a:p>
          <a:p>
            <a:r>
              <a:rPr lang="en-US" sz="1200">
                <a:solidFill>
                  <a:srgbClr val="FF0000"/>
                </a:solidFill>
              </a:rPr>
              <a:t>9.4x10</a:t>
            </a:r>
            <a:r>
              <a:rPr lang="en-US" sz="1200" baseline="30000">
                <a:solidFill>
                  <a:srgbClr val="FF0000"/>
                </a:solidFill>
              </a:rPr>
              <a:t>6</a:t>
            </a:r>
            <a:r>
              <a:rPr lang="en-US" sz="1200">
                <a:solidFill>
                  <a:srgbClr val="FF0000"/>
                </a:solidFill>
              </a:rPr>
              <a:t> </a:t>
            </a:r>
            <a:r>
              <a:rPr lang="en-US" sz="1200" baseline="30000">
                <a:solidFill>
                  <a:srgbClr val="FF0000"/>
                </a:solidFill>
              </a:rPr>
              <a:t>222</a:t>
            </a:r>
            <a:r>
              <a:rPr lang="en-US" sz="1200">
                <a:solidFill>
                  <a:srgbClr val="FF0000"/>
                </a:solidFill>
              </a:rPr>
              <a:t>Rn/m</a:t>
            </a:r>
            <a:r>
              <a:rPr lang="en-US" sz="120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4953000" y="3581400"/>
            <a:ext cx="762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5715000" y="3581400"/>
            <a:ext cx="762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 flipV="1">
            <a:off x="4876800" y="3733800"/>
            <a:ext cx="3810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5638800" y="3733800"/>
            <a:ext cx="3810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362200" y="4267200"/>
            <a:ext cx="901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6600"/>
                </a:solidFill>
              </a:rPr>
              <a:t>30 m</a:t>
            </a:r>
            <a:r>
              <a:rPr lang="en-US" sz="1200" b="1" baseline="30000">
                <a:solidFill>
                  <a:srgbClr val="FF6600"/>
                </a:solidFill>
              </a:rPr>
              <a:t>3</a:t>
            </a:r>
            <a:r>
              <a:rPr lang="en-US" sz="1200" b="1">
                <a:solidFill>
                  <a:srgbClr val="FF6600"/>
                </a:solidFill>
              </a:rPr>
              <a:t>/min</a:t>
            </a:r>
            <a:endParaRPr lang="en-US" sz="1200" b="1" baseline="30000">
              <a:solidFill>
                <a:srgbClr val="FF6600"/>
              </a:solidFill>
            </a:endParaRP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4430713" y="2219325"/>
            <a:ext cx="827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00"/>
                </a:solidFill>
              </a:rPr>
              <a:t>(100 cfm)</a:t>
            </a:r>
            <a:endParaRPr lang="en-US" sz="1200" baseline="30000">
              <a:solidFill>
                <a:srgbClr val="0066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6400800" y="4724400"/>
            <a:ext cx="7620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5638800" y="5334000"/>
            <a:ext cx="15240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914400" y="5410200"/>
            <a:ext cx="12954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V="1">
            <a:off x="3657600" y="1219200"/>
            <a:ext cx="11430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lg" len="lg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994150" y="47244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CC0099"/>
                </a:solidFill>
              </a:rPr>
              <a:t>People/</a:t>
            </a:r>
          </a:p>
          <a:p>
            <a:pPr algn="ctr"/>
            <a:r>
              <a:rPr lang="en-US" sz="1200" b="1">
                <a:solidFill>
                  <a:srgbClr val="CC0099"/>
                </a:solidFill>
              </a:rPr>
              <a:t>processes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381000" y="6019800"/>
            <a:ext cx="1912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.0002 Bq/m</a:t>
            </a:r>
            <a:r>
              <a:rPr lang="en-US" sz="1200" baseline="30000">
                <a:solidFill>
                  <a:srgbClr val="FF0000"/>
                </a:solidFill>
              </a:rPr>
              <a:t>3 </a:t>
            </a:r>
          </a:p>
          <a:p>
            <a:r>
              <a:rPr lang="en-US" sz="1200">
                <a:solidFill>
                  <a:srgbClr val="FF0000"/>
                </a:solidFill>
              </a:rPr>
              <a:t>94 </a:t>
            </a:r>
            <a:r>
              <a:rPr lang="en-US" sz="1200" baseline="30000">
                <a:solidFill>
                  <a:srgbClr val="FF0000"/>
                </a:solidFill>
              </a:rPr>
              <a:t>222</a:t>
            </a:r>
            <a:r>
              <a:rPr lang="en-US" sz="1200">
                <a:solidFill>
                  <a:srgbClr val="FF0000"/>
                </a:solidFill>
              </a:rPr>
              <a:t>Rn/m</a:t>
            </a:r>
            <a:r>
              <a:rPr lang="en-US" sz="1200" baseline="30000">
                <a:solidFill>
                  <a:srgbClr val="FF0000"/>
                </a:solidFill>
              </a:rPr>
              <a:t>3</a:t>
            </a:r>
          </a:p>
          <a:p>
            <a:r>
              <a:rPr lang="en-US" sz="1200">
                <a:solidFill>
                  <a:srgbClr val="FF0000"/>
                </a:solidFill>
              </a:rPr>
              <a:t>8460 </a:t>
            </a:r>
            <a:r>
              <a:rPr lang="en-US" sz="1200" baseline="30000">
                <a:solidFill>
                  <a:srgbClr val="FF0000"/>
                </a:solidFill>
              </a:rPr>
              <a:t>222</a:t>
            </a:r>
            <a:r>
              <a:rPr lang="en-US" sz="1200">
                <a:solidFill>
                  <a:srgbClr val="FF0000"/>
                </a:solidFill>
              </a:rPr>
              <a:t>Rn total</a:t>
            </a:r>
          </a:p>
          <a:p>
            <a:r>
              <a:rPr lang="en-US" sz="1200">
                <a:solidFill>
                  <a:srgbClr val="FF0000"/>
                </a:solidFill>
              </a:rPr>
              <a:t>Class 1000 Clean Room?</a:t>
            </a: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4419600" y="838200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.00002 Bq/m</a:t>
            </a:r>
            <a:r>
              <a:rPr lang="en-US" sz="1200" baseline="30000">
                <a:solidFill>
                  <a:srgbClr val="FF0000"/>
                </a:solidFill>
              </a:rPr>
              <a:t>3 </a:t>
            </a:r>
          </a:p>
          <a:p>
            <a:r>
              <a:rPr lang="en-US" sz="1200">
                <a:solidFill>
                  <a:srgbClr val="FF0000"/>
                </a:solidFill>
              </a:rPr>
              <a:t>9.4 </a:t>
            </a:r>
            <a:r>
              <a:rPr lang="en-US" sz="1200" baseline="30000">
                <a:solidFill>
                  <a:srgbClr val="FF0000"/>
                </a:solidFill>
              </a:rPr>
              <a:t>222</a:t>
            </a:r>
            <a:r>
              <a:rPr lang="en-US" sz="1200">
                <a:solidFill>
                  <a:srgbClr val="FF0000"/>
                </a:solidFill>
              </a:rPr>
              <a:t>Rn/m</a:t>
            </a:r>
            <a:r>
              <a:rPr lang="en-US" sz="120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5257800" y="59436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.02 Bq/m</a:t>
            </a:r>
            <a:r>
              <a:rPr lang="en-US" sz="1200" baseline="30000">
                <a:solidFill>
                  <a:srgbClr val="FF0000"/>
                </a:solidFill>
              </a:rPr>
              <a:t>3 </a:t>
            </a:r>
          </a:p>
          <a:p>
            <a:r>
              <a:rPr lang="en-US" sz="1200">
                <a:solidFill>
                  <a:srgbClr val="FF0000"/>
                </a:solidFill>
              </a:rPr>
              <a:t>9,400 </a:t>
            </a:r>
            <a:r>
              <a:rPr lang="en-US" sz="1200" baseline="30000">
                <a:solidFill>
                  <a:srgbClr val="FF0000"/>
                </a:solidFill>
              </a:rPr>
              <a:t>222</a:t>
            </a:r>
            <a:r>
              <a:rPr lang="en-US" sz="1200">
                <a:solidFill>
                  <a:srgbClr val="FF0000"/>
                </a:solidFill>
              </a:rPr>
              <a:t>Rn/m</a:t>
            </a:r>
            <a:r>
              <a:rPr lang="en-US" sz="120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7086600" y="4495800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2 Bq/m</a:t>
            </a:r>
            <a:r>
              <a:rPr lang="en-US" sz="1200" baseline="30000">
                <a:solidFill>
                  <a:srgbClr val="FF0000"/>
                </a:solidFill>
              </a:rPr>
              <a:t>3 </a:t>
            </a:r>
          </a:p>
          <a:p>
            <a:r>
              <a:rPr lang="en-US" sz="1200">
                <a:solidFill>
                  <a:srgbClr val="FF0000"/>
                </a:solidFill>
              </a:rPr>
              <a:t>940,000 </a:t>
            </a:r>
            <a:r>
              <a:rPr lang="en-US" sz="1200" baseline="30000">
                <a:solidFill>
                  <a:srgbClr val="FF0000"/>
                </a:solidFill>
              </a:rPr>
              <a:t>222</a:t>
            </a:r>
            <a:r>
              <a:rPr lang="en-US" sz="1200">
                <a:solidFill>
                  <a:srgbClr val="FF0000"/>
                </a:solidFill>
              </a:rPr>
              <a:t>Rn/m</a:t>
            </a:r>
            <a:r>
              <a:rPr lang="en-US" sz="1200" baseline="3000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 rot="761975">
            <a:off x="3419475" y="5219700"/>
            <a:ext cx="381000" cy="228600"/>
            <a:chOff x="672" y="1056"/>
            <a:chExt cx="240" cy="144"/>
          </a:xfrm>
        </p:grpSpPr>
        <p:sp>
          <p:nvSpPr>
            <p:cNvPr id="2106" name="Line 58"/>
            <p:cNvSpPr>
              <a:spLocks noChangeShapeType="1"/>
            </p:cNvSpPr>
            <p:nvPr/>
          </p:nvSpPr>
          <p:spPr bwMode="auto">
            <a:xfrm>
              <a:off x="672" y="1056"/>
              <a:ext cx="96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768" y="1056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768" y="1056"/>
              <a:ext cx="144" cy="14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 rot="761975">
            <a:off x="4191000" y="5238750"/>
            <a:ext cx="381000" cy="228600"/>
            <a:chOff x="672" y="1056"/>
            <a:chExt cx="240" cy="144"/>
          </a:xfrm>
        </p:grpSpPr>
        <p:sp>
          <p:nvSpPr>
            <p:cNvPr id="2110" name="Line 62"/>
            <p:cNvSpPr>
              <a:spLocks noChangeShapeType="1"/>
            </p:cNvSpPr>
            <p:nvPr/>
          </p:nvSpPr>
          <p:spPr bwMode="auto">
            <a:xfrm>
              <a:off x="672" y="1056"/>
              <a:ext cx="96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11" name="Line 63"/>
            <p:cNvSpPr>
              <a:spLocks noChangeShapeType="1"/>
            </p:cNvSpPr>
            <p:nvPr/>
          </p:nvSpPr>
          <p:spPr bwMode="auto">
            <a:xfrm>
              <a:off x="768" y="1056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768" y="1056"/>
              <a:ext cx="144" cy="14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 rot="761975">
            <a:off x="1814513" y="3036888"/>
            <a:ext cx="381000" cy="228600"/>
            <a:chOff x="672" y="1056"/>
            <a:chExt cx="240" cy="144"/>
          </a:xfrm>
        </p:grpSpPr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672" y="1056"/>
              <a:ext cx="96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768" y="1056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16" name="Line 68"/>
            <p:cNvSpPr>
              <a:spLocks noChangeShapeType="1"/>
            </p:cNvSpPr>
            <p:nvPr/>
          </p:nvSpPr>
          <p:spPr bwMode="auto">
            <a:xfrm>
              <a:off x="768" y="1056"/>
              <a:ext cx="144" cy="14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1219200" y="16002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609600" y="990600"/>
            <a:ext cx="13096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3m x 10m x 10m</a:t>
            </a:r>
          </a:p>
          <a:p>
            <a:pPr algn="ctr"/>
            <a:r>
              <a:rPr lang="en-US" sz="1200"/>
              <a:t>90 m</a:t>
            </a:r>
            <a:r>
              <a:rPr lang="en-US" sz="1200" baseline="30000"/>
              <a:t>3</a:t>
            </a:r>
            <a:r>
              <a:rPr lang="en-US" sz="1200"/>
              <a:t> room</a:t>
            </a:r>
          </a:p>
          <a:p>
            <a:pPr algn="ctr"/>
            <a:r>
              <a:rPr lang="en-US" sz="1200"/>
              <a:t>140 m</a:t>
            </a:r>
            <a:r>
              <a:rPr lang="en-US" sz="1200" baseline="30000"/>
              <a:t>2</a:t>
            </a:r>
            <a:r>
              <a:rPr lang="en-US" sz="1200"/>
              <a:t> area</a:t>
            </a:r>
            <a:endParaRPr lang="en-US" sz="1200" baseline="30000"/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 flipH="1" flipV="1">
            <a:off x="1295400" y="2971800"/>
            <a:ext cx="771525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0" y="2743200"/>
            <a:ext cx="14589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emanation</a:t>
            </a:r>
          </a:p>
          <a:p>
            <a:pPr algn="ctr"/>
            <a:r>
              <a:rPr lang="en-US" sz="1200"/>
              <a:t>23 Rn/min</a:t>
            </a:r>
          </a:p>
          <a:p>
            <a:pPr algn="ctr"/>
            <a:r>
              <a:rPr lang="en-US" sz="1200"/>
              <a:t>If walls 10 Rn/m</a:t>
            </a:r>
            <a:r>
              <a:rPr lang="en-US" sz="1200" baseline="30000"/>
              <a:t>2</a:t>
            </a:r>
            <a:r>
              <a:rPr lang="en-US" sz="1200"/>
              <a:t>hr</a:t>
            </a:r>
            <a:endParaRPr lang="en-US" sz="1200" baseline="30000"/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5791200" y="5105400"/>
            <a:ext cx="73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Air Lock</a:t>
            </a:r>
          </a:p>
          <a:p>
            <a:pPr algn="ctr"/>
            <a:r>
              <a:rPr lang="en-US" sz="1200"/>
              <a:t>#1</a:t>
            </a:r>
            <a:endParaRPr lang="en-US" sz="1200" baseline="30000"/>
          </a:p>
        </p:txBody>
      </p: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5105400" y="5029200"/>
            <a:ext cx="73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Air Lock</a:t>
            </a:r>
          </a:p>
          <a:p>
            <a:pPr algn="ctr"/>
            <a:r>
              <a:rPr lang="en-US" sz="1200"/>
              <a:t>#2</a:t>
            </a:r>
            <a:endParaRPr lang="en-US" sz="1200" baseline="30000"/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4419600" y="1905000"/>
            <a:ext cx="817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6600"/>
                </a:solidFill>
              </a:rPr>
              <a:t>3 m</a:t>
            </a:r>
            <a:r>
              <a:rPr lang="en-US" sz="1200" b="1" baseline="30000">
                <a:solidFill>
                  <a:srgbClr val="006600"/>
                </a:solidFill>
              </a:rPr>
              <a:t>3</a:t>
            </a:r>
            <a:r>
              <a:rPr lang="en-US" sz="1200" b="1">
                <a:solidFill>
                  <a:srgbClr val="006600"/>
                </a:solidFill>
              </a:rPr>
              <a:t>/min</a:t>
            </a:r>
            <a:endParaRPr lang="en-US" sz="1200" b="1" baseline="30000">
              <a:solidFill>
                <a:srgbClr val="006600"/>
              </a:solidFill>
            </a:endParaRPr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 flipH="1">
            <a:off x="2286000" y="5353050"/>
            <a:ext cx="1382713" cy="742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 flipH="1">
            <a:off x="3200400" y="5383213"/>
            <a:ext cx="1244600" cy="788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26" name="Line 78"/>
          <p:cNvSpPr>
            <a:spLocks noChangeShapeType="1"/>
          </p:cNvSpPr>
          <p:nvPr/>
        </p:nvSpPr>
        <p:spPr bwMode="auto">
          <a:xfrm flipH="1">
            <a:off x="4495800" y="5181600"/>
            <a:ext cx="533400" cy="909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3948113" y="60198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80 Rn/min</a:t>
            </a:r>
            <a:endParaRPr lang="en-US" sz="1200" baseline="30000"/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2820988" y="61722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80 Rn/min</a:t>
            </a:r>
            <a:endParaRPr lang="en-US" sz="1200" baseline="30000"/>
          </a:p>
        </p:txBody>
      </p: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1870075" y="60960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48 Rn/min</a:t>
            </a:r>
            <a:endParaRPr lang="en-US" sz="1200" baseline="30000"/>
          </a:p>
        </p:txBody>
      </p:sp>
      <p:sp>
        <p:nvSpPr>
          <p:cNvPr id="2130" name="Line 82"/>
          <p:cNvSpPr>
            <a:spLocks noChangeShapeType="1"/>
          </p:cNvSpPr>
          <p:nvPr/>
        </p:nvSpPr>
        <p:spPr bwMode="auto">
          <a:xfrm flipH="1">
            <a:off x="1219200" y="3781425"/>
            <a:ext cx="482600" cy="104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/>
          </a:ln>
          <a:effectLst/>
        </p:spPr>
        <p:txBody>
          <a:bodyPr/>
          <a:lstStyle/>
          <a:p>
            <a:endParaRPr lang="en-CA"/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 rot="761975">
            <a:off x="1576388" y="3695700"/>
            <a:ext cx="381000" cy="228600"/>
            <a:chOff x="672" y="1056"/>
            <a:chExt cx="240" cy="144"/>
          </a:xfrm>
        </p:grpSpPr>
        <p:sp>
          <p:nvSpPr>
            <p:cNvPr id="2132" name="Line 84"/>
            <p:cNvSpPr>
              <a:spLocks noChangeShapeType="1"/>
            </p:cNvSpPr>
            <p:nvPr/>
          </p:nvSpPr>
          <p:spPr bwMode="auto">
            <a:xfrm>
              <a:off x="672" y="1056"/>
              <a:ext cx="96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33" name="Line 85"/>
            <p:cNvSpPr>
              <a:spLocks noChangeShapeType="1"/>
            </p:cNvSpPr>
            <p:nvPr/>
          </p:nvSpPr>
          <p:spPr bwMode="auto">
            <a:xfrm>
              <a:off x="768" y="1056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34" name="Line 86"/>
            <p:cNvSpPr>
              <a:spLocks noChangeShapeType="1"/>
            </p:cNvSpPr>
            <p:nvPr/>
          </p:nvSpPr>
          <p:spPr bwMode="auto">
            <a:xfrm>
              <a:off x="768" y="1056"/>
              <a:ext cx="144" cy="14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300038" y="36576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Leaks/diffusion</a:t>
            </a:r>
          </a:p>
          <a:p>
            <a:pPr algn="ctr"/>
            <a:r>
              <a:rPr lang="en-US" sz="1200"/>
              <a:t>23 Rn/min</a:t>
            </a:r>
            <a:endParaRPr lang="en-US" sz="1200" baseline="30000"/>
          </a:p>
        </p:txBody>
      </p:sp>
      <p:grpSp>
        <p:nvGrpSpPr>
          <p:cNvPr id="6" name="Group 88"/>
          <p:cNvGrpSpPr>
            <a:grpSpLocks/>
          </p:cNvGrpSpPr>
          <p:nvPr/>
        </p:nvGrpSpPr>
        <p:grpSpPr bwMode="auto">
          <a:xfrm rot="761975">
            <a:off x="3165475" y="2944813"/>
            <a:ext cx="381000" cy="228600"/>
            <a:chOff x="672" y="1056"/>
            <a:chExt cx="240" cy="144"/>
          </a:xfrm>
        </p:grpSpPr>
        <p:sp>
          <p:nvSpPr>
            <p:cNvPr id="2137" name="Line 89"/>
            <p:cNvSpPr>
              <a:spLocks noChangeShapeType="1"/>
            </p:cNvSpPr>
            <p:nvPr/>
          </p:nvSpPr>
          <p:spPr bwMode="auto">
            <a:xfrm>
              <a:off x="672" y="1056"/>
              <a:ext cx="96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38" name="Line 90"/>
            <p:cNvSpPr>
              <a:spLocks noChangeShapeType="1"/>
            </p:cNvSpPr>
            <p:nvPr/>
          </p:nvSpPr>
          <p:spPr bwMode="auto">
            <a:xfrm>
              <a:off x="768" y="1056"/>
              <a:ext cx="0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CA"/>
            </a:p>
          </p:txBody>
        </p:sp>
        <p:sp>
          <p:nvSpPr>
            <p:cNvPr id="2139" name="Line 91"/>
            <p:cNvSpPr>
              <a:spLocks noChangeShapeType="1"/>
            </p:cNvSpPr>
            <p:nvPr/>
          </p:nvSpPr>
          <p:spPr bwMode="auto">
            <a:xfrm>
              <a:off x="768" y="1056"/>
              <a:ext cx="144" cy="144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40" name="Line 92"/>
          <p:cNvSpPr>
            <a:spLocks noChangeShapeType="1"/>
          </p:cNvSpPr>
          <p:nvPr/>
        </p:nvSpPr>
        <p:spPr bwMode="auto">
          <a:xfrm flipH="1" flipV="1">
            <a:off x="2590800" y="2057400"/>
            <a:ext cx="730250" cy="958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2133600" y="1828800"/>
            <a:ext cx="876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28 Rn/min</a:t>
            </a:r>
            <a:endParaRPr lang="en-US" sz="1200" baseline="30000"/>
          </a:p>
        </p:txBody>
      </p:sp>
      <p:sp>
        <p:nvSpPr>
          <p:cNvPr id="2142" name="Text Box 94"/>
          <p:cNvSpPr txBox="1">
            <a:spLocks noChangeArrowheads="1"/>
          </p:cNvSpPr>
          <p:nvPr/>
        </p:nvSpPr>
        <p:spPr bwMode="auto">
          <a:xfrm>
            <a:off x="6477000" y="457200"/>
            <a:ext cx="2176463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        Tolerable Rn load </a:t>
            </a:r>
          </a:p>
          <a:p>
            <a:r>
              <a:rPr lang="en-US" sz="1200"/>
              <a:t>= Rn scrubber flow rate times</a:t>
            </a:r>
          </a:p>
          <a:p>
            <a:r>
              <a:rPr lang="en-US" sz="1200"/>
              <a:t>Acceptable Rn concentration</a:t>
            </a:r>
          </a:p>
          <a:p>
            <a:r>
              <a:rPr lang="en-US" sz="1200"/>
              <a:t>= 3 m</a:t>
            </a:r>
            <a:r>
              <a:rPr lang="en-US" sz="1200" baseline="30000"/>
              <a:t>3</a:t>
            </a:r>
            <a:r>
              <a:rPr lang="en-US" sz="1200"/>
              <a:t>/min x 94 Rn/m</a:t>
            </a:r>
            <a:r>
              <a:rPr lang="en-US" sz="1200" baseline="30000"/>
              <a:t>3</a:t>
            </a:r>
          </a:p>
          <a:p>
            <a:r>
              <a:rPr lang="en-US" sz="1200"/>
              <a:t>= 282 Rn/min</a:t>
            </a:r>
            <a:endParaRPr lang="en-US" sz="1200" baseline="30000"/>
          </a:p>
        </p:txBody>
      </p:sp>
      <p:sp>
        <p:nvSpPr>
          <p:cNvPr id="2143" name="Rectangle 95"/>
          <p:cNvSpPr>
            <a:spLocks noChangeArrowheads="1"/>
          </p:cNvSpPr>
          <p:nvPr/>
        </p:nvSpPr>
        <p:spPr bwMode="auto">
          <a:xfrm>
            <a:off x="4724400" y="2971800"/>
            <a:ext cx="1524000" cy="4572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144" name="Text Box 96"/>
          <p:cNvSpPr txBox="1">
            <a:spLocks noChangeArrowheads="1"/>
          </p:cNvSpPr>
          <p:nvPr/>
        </p:nvSpPr>
        <p:spPr bwMode="auto">
          <a:xfrm>
            <a:off x="4724400" y="2971800"/>
            <a:ext cx="132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Electrostatic</a:t>
            </a:r>
          </a:p>
          <a:p>
            <a:pPr algn="ctr"/>
            <a:r>
              <a:rPr lang="en-US" sz="1200"/>
              <a:t>deposition plates</a:t>
            </a:r>
            <a:endParaRPr lang="en-US" sz="1200" baseline="30000"/>
          </a:p>
        </p:txBody>
      </p:sp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1025525" y="44958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Chemical</a:t>
            </a:r>
          </a:p>
          <a:p>
            <a:pPr algn="ctr"/>
            <a:r>
              <a:rPr lang="en-US" sz="1200"/>
              <a:t>Baths?</a:t>
            </a:r>
            <a:endParaRPr lang="en-US" sz="1200" baseline="30000"/>
          </a:p>
        </p:txBody>
      </p:sp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3355975" y="2601913"/>
            <a:ext cx="15240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147" name="Text Box 99"/>
          <p:cNvSpPr txBox="1">
            <a:spLocks noChangeArrowheads="1"/>
          </p:cNvSpPr>
          <p:nvPr/>
        </p:nvSpPr>
        <p:spPr bwMode="auto">
          <a:xfrm>
            <a:off x="3810000" y="23622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/>
              <a:t>Lights</a:t>
            </a:r>
            <a:endParaRPr lang="en-US" sz="1200" baseline="30000"/>
          </a:p>
        </p:txBody>
      </p:sp>
      <p:sp>
        <p:nvSpPr>
          <p:cNvPr id="2148" name="Rectangle 100"/>
          <p:cNvSpPr>
            <a:spLocks noChangeArrowheads="1"/>
          </p:cNvSpPr>
          <p:nvPr/>
        </p:nvSpPr>
        <p:spPr bwMode="auto">
          <a:xfrm>
            <a:off x="2590800" y="3352800"/>
            <a:ext cx="228600" cy="3937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149" name="Line 101"/>
          <p:cNvSpPr>
            <a:spLocks noChangeShapeType="1"/>
          </p:cNvSpPr>
          <p:nvPr/>
        </p:nvSpPr>
        <p:spPr bwMode="auto">
          <a:xfrm>
            <a:off x="2667000" y="2514600"/>
            <a:ext cx="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0" name="Line 102"/>
          <p:cNvSpPr>
            <a:spLocks noChangeShapeType="1"/>
          </p:cNvSpPr>
          <p:nvPr/>
        </p:nvSpPr>
        <p:spPr bwMode="auto">
          <a:xfrm>
            <a:off x="2743200" y="2514600"/>
            <a:ext cx="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1" name="Line 103"/>
          <p:cNvSpPr>
            <a:spLocks noChangeShapeType="1"/>
          </p:cNvSpPr>
          <p:nvPr/>
        </p:nvSpPr>
        <p:spPr bwMode="auto">
          <a:xfrm>
            <a:off x="2667000" y="3657600"/>
            <a:ext cx="76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2" name="Line 104"/>
          <p:cNvSpPr>
            <a:spLocks noChangeShapeType="1"/>
          </p:cNvSpPr>
          <p:nvPr/>
        </p:nvSpPr>
        <p:spPr bwMode="auto">
          <a:xfrm>
            <a:off x="2743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3" name="Line 105"/>
          <p:cNvSpPr>
            <a:spLocks noChangeShapeType="1"/>
          </p:cNvSpPr>
          <p:nvPr/>
        </p:nvSpPr>
        <p:spPr bwMode="auto">
          <a:xfrm flipV="1">
            <a:off x="26670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4" name="Text Box 106"/>
          <p:cNvSpPr txBox="1">
            <a:spLocks noChangeArrowheads="1"/>
          </p:cNvSpPr>
          <p:nvPr/>
        </p:nvSpPr>
        <p:spPr bwMode="auto">
          <a:xfrm>
            <a:off x="2408238" y="3689350"/>
            <a:ext cx="630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Cooler</a:t>
            </a:r>
            <a:endParaRPr lang="en-US" sz="1200" baseline="30000"/>
          </a:p>
        </p:txBody>
      </p:sp>
      <p:sp>
        <p:nvSpPr>
          <p:cNvPr id="2155" name="Line 107"/>
          <p:cNvSpPr>
            <a:spLocks noChangeShapeType="1"/>
          </p:cNvSpPr>
          <p:nvPr/>
        </p:nvSpPr>
        <p:spPr bwMode="auto">
          <a:xfrm>
            <a:off x="34290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6" name="Line 108"/>
          <p:cNvSpPr>
            <a:spLocks noChangeShapeType="1"/>
          </p:cNvSpPr>
          <p:nvPr/>
        </p:nvSpPr>
        <p:spPr bwMode="auto">
          <a:xfrm>
            <a:off x="36576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7" name="Line 109"/>
          <p:cNvSpPr>
            <a:spLocks noChangeShapeType="1"/>
          </p:cNvSpPr>
          <p:nvPr/>
        </p:nvSpPr>
        <p:spPr bwMode="auto">
          <a:xfrm>
            <a:off x="38862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8" name="Line 110"/>
          <p:cNvSpPr>
            <a:spLocks noChangeShapeType="1"/>
          </p:cNvSpPr>
          <p:nvPr/>
        </p:nvSpPr>
        <p:spPr bwMode="auto">
          <a:xfrm>
            <a:off x="48006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9" name="Line 111"/>
          <p:cNvSpPr>
            <a:spLocks noChangeShapeType="1"/>
          </p:cNvSpPr>
          <p:nvPr/>
        </p:nvSpPr>
        <p:spPr bwMode="auto">
          <a:xfrm>
            <a:off x="43434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60" name="Line 112"/>
          <p:cNvSpPr>
            <a:spLocks noChangeShapeType="1"/>
          </p:cNvSpPr>
          <p:nvPr/>
        </p:nvSpPr>
        <p:spPr bwMode="auto">
          <a:xfrm>
            <a:off x="41148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61" name="Line 113"/>
          <p:cNvSpPr>
            <a:spLocks noChangeShapeType="1"/>
          </p:cNvSpPr>
          <p:nvPr/>
        </p:nvSpPr>
        <p:spPr bwMode="auto">
          <a:xfrm>
            <a:off x="45720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62" name="Rectangle 114"/>
          <p:cNvSpPr>
            <a:spLocks noChangeArrowheads="1"/>
          </p:cNvSpPr>
          <p:nvPr/>
        </p:nvSpPr>
        <p:spPr bwMode="auto">
          <a:xfrm>
            <a:off x="7239000" y="2057400"/>
            <a:ext cx="838200" cy="533400"/>
          </a:xfrm>
          <a:prstGeom prst="rect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163" name="Line 115"/>
          <p:cNvSpPr>
            <a:spLocks noChangeShapeType="1"/>
          </p:cNvSpPr>
          <p:nvPr/>
        </p:nvSpPr>
        <p:spPr bwMode="auto">
          <a:xfrm flipH="1" flipV="1">
            <a:off x="6858000" y="2362200"/>
            <a:ext cx="381000" cy="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64" name="Line 116"/>
          <p:cNvSpPr>
            <a:spLocks noChangeShapeType="1"/>
          </p:cNvSpPr>
          <p:nvPr/>
        </p:nvSpPr>
        <p:spPr bwMode="auto">
          <a:xfrm flipH="1">
            <a:off x="6858000" y="2362200"/>
            <a:ext cx="0" cy="144780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66" name="Line 118"/>
          <p:cNvSpPr>
            <a:spLocks noChangeShapeType="1"/>
          </p:cNvSpPr>
          <p:nvPr/>
        </p:nvSpPr>
        <p:spPr bwMode="auto">
          <a:xfrm flipH="1" flipV="1">
            <a:off x="8077200" y="2362200"/>
            <a:ext cx="381000" cy="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67" name="Line 119"/>
          <p:cNvSpPr>
            <a:spLocks noChangeShapeType="1"/>
          </p:cNvSpPr>
          <p:nvPr/>
        </p:nvSpPr>
        <p:spPr bwMode="auto">
          <a:xfrm flipH="1">
            <a:off x="6324600" y="3581400"/>
            <a:ext cx="0" cy="144780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68" name="Text Box 120"/>
          <p:cNvSpPr txBox="1">
            <a:spLocks noChangeArrowheads="1"/>
          </p:cNvSpPr>
          <p:nvPr/>
        </p:nvSpPr>
        <p:spPr bwMode="auto">
          <a:xfrm>
            <a:off x="7269163" y="2133600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006600"/>
                </a:solidFill>
              </a:rPr>
              <a:t>Radon </a:t>
            </a:r>
          </a:p>
          <a:p>
            <a:pPr algn="ctr"/>
            <a:r>
              <a:rPr lang="en-US" sz="1200">
                <a:solidFill>
                  <a:srgbClr val="006600"/>
                </a:solidFill>
              </a:rPr>
              <a:t>scrubber</a:t>
            </a:r>
          </a:p>
        </p:txBody>
      </p:sp>
      <p:sp>
        <p:nvSpPr>
          <p:cNvPr id="2169" name="Text Box 121"/>
          <p:cNvSpPr txBox="1">
            <a:spLocks noChangeArrowheads="1"/>
          </p:cNvSpPr>
          <p:nvPr/>
        </p:nvSpPr>
        <p:spPr bwMode="auto">
          <a:xfrm>
            <a:off x="6629400" y="2057400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6600"/>
                </a:solidFill>
              </a:rPr>
              <a:t>(1 cfm)</a:t>
            </a:r>
            <a:endParaRPr lang="en-US" sz="1200" baseline="30000">
              <a:solidFill>
                <a:srgbClr val="006600"/>
              </a:solidFill>
            </a:endParaRPr>
          </a:p>
        </p:txBody>
      </p:sp>
      <p:sp>
        <p:nvSpPr>
          <p:cNvPr id="2170" name="Text Box 122"/>
          <p:cNvSpPr txBox="1">
            <a:spLocks noChangeArrowheads="1"/>
          </p:cNvSpPr>
          <p:nvPr/>
        </p:nvSpPr>
        <p:spPr bwMode="auto">
          <a:xfrm>
            <a:off x="7848600" y="6492875"/>
            <a:ext cx="1295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900"/>
              <a:t>K. McFarlane</a:t>
            </a:r>
          </a:p>
          <a:p>
            <a:pPr algn="ctr"/>
            <a:r>
              <a:rPr lang="en-US" sz="900"/>
              <a:t>May 16, 2006</a:t>
            </a:r>
            <a:endParaRPr lang="en-US" sz="900" baseline="30000"/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6400800" y="5334000"/>
            <a:ext cx="152400" cy="3048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171" name="Line 123"/>
          <p:cNvSpPr>
            <a:spLocks noChangeShapeType="1"/>
          </p:cNvSpPr>
          <p:nvPr/>
        </p:nvSpPr>
        <p:spPr bwMode="auto">
          <a:xfrm flipV="1">
            <a:off x="6324600" y="5486400"/>
            <a:ext cx="457200" cy="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74" name="Line 126"/>
          <p:cNvSpPr>
            <a:spLocks noChangeShapeType="1"/>
          </p:cNvSpPr>
          <p:nvPr/>
        </p:nvSpPr>
        <p:spPr bwMode="auto">
          <a:xfrm flipH="1" flipV="1">
            <a:off x="6400800" y="3810000"/>
            <a:ext cx="457200" cy="0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75" name="Line 127"/>
          <p:cNvSpPr>
            <a:spLocks noChangeShapeType="1"/>
          </p:cNvSpPr>
          <p:nvPr/>
        </p:nvSpPr>
        <p:spPr bwMode="auto">
          <a:xfrm>
            <a:off x="5410200" y="350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76" name="Text Box 128"/>
          <p:cNvSpPr txBox="1">
            <a:spLocks noChangeArrowheads="1"/>
          </p:cNvSpPr>
          <p:nvPr/>
        </p:nvSpPr>
        <p:spPr bwMode="auto">
          <a:xfrm rot="16200000">
            <a:off x="5032375" y="4187825"/>
            <a:ext cx="573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Baffle</a:t>
            </a:r>
            <a:endParaRPr lang="en-US" sz="1200" baseline="30000"/>
          </a:p>
        </p:txBody>
      </p:sp>
      <p:sp>
        <p:nvSpPr>
          <p:cNvPr id="2177" name="Oval 129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7273925" y="5413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 flipH="1">
            <a:off x="7121525" y="548957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7273925" y="54895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 flipH="1">
            <a:off x="7121525" y="57181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7273925" y="571817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7391400" y="5105400"/>
            <a:ext cx="1752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9,400 </a:t>
            </a:r>
            <a:r>
              <a:rPr lang="en-US" sz="1200" baseline="30000">
                <a:solidFill>
                  <a:schemeClr val="accent2"/>
                </a:solidFill>
              </a:rPr>
              <a:t>222</a:t>
            </a:r>
            <a:r>
              <a:rPr lang="en-US" sz="1200">
                <a:solidFill>
                  <a:schemeClr val="accent2"/>
                </a:solidFill>
              </a:rPr>
              <a:t>Rn in lungs</a:t>
            </a:r>
            <a:r>
              <a:rPr lang="en-US" sz="1200" baseline="30000">
                <a:solidFill>
                  <a:schemeClr val="accent2"/>
                </a:solidFill>
              </a:rPr>
              <a:t> </a:t>
            </a:r>
          </a:p>
          <a:p>
            <a:r>
              <a:rPr lang="en-US" sz="1200">
                <a:solidFill>
                  <a:schemeClr val="accent2"/>
                </a:solidFill>
              </a:rPr>
              <a:t>125,000 </a:t>
            </a:r>
            <a:r>
              <a:rPr lang="en-US" sz="1200" baseline="30000">
                <a:solidFill>
                  <a:schemeClr val="accent2"/>
                </a:solidFill>
              </a:rPr>
              <a:t>222</a:t>
            </a:r>
            <a:r>
              <a:rPr lang="en-US" sz="1200">
                <a:solidFill>
                  <a:schemeClr val="accent2"/>
                </a:solidFill>
              </a:rPr>
              <a:t>Rn dissolved</a:t>
            </a:r>
            <a:endParaRPr lang="en-US" sz="1200" baseline="30000">
              <a:solidFill>
                <a:schemeClr val="accent2"/>
              </a:solidFill>
            </a:endParaRPr>
          </a:p>
        </p:txBody>
      </p:sp>
      <p:sp>
        <p:nvSpPr>
          <p:cNvPr id="2184" name="Line 136"/>
          <p:cNvSpPr>
            <a:spLocks noChangeShapeType="1"/>
          </p:cNvSpPr>
          <p:nvPr/>
        </p:nvSpPr>
        <p:spPr bwMode="auto">
          <a:xfrm>
            <a:off x="7239000" y="53625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85" name="Line 137"/>
          <p:cNvSpPr>
            <a:spLocks noChangeShapeType="1"/>
          </p:cNvSpPr>
          <p:nvPr/>
        </p:nvSpPr>
        <p:spPr bwMode="auto">
          <a:xfrm>
            <a:off x="7275513" y="5280025"/>
            <a:ext cx="0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87" name="Text Box 139"/>
          <p:cNvSpPr txBox="1">
            <a:spLocks noChangeArrowheads="1"/>
          </p:cNvSpPr>
          <p:nvPr/>
        </p:nvSpPr>
        <p:spPr bwMode="auto">
          <a:xfrm>
            <a:off x="6781800" y="5638800"/>
            <a:ext cx="1841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800"/>
          </a:p>
        </p:txBody>
      </p:sp>
      <p:sp>
        <p:nvSpPr>
          <p:cNvPr id="2188" name="Text Box 140"/>
          <p:cNvSpPr txBox="1">
            <a:spLocks noChangeArrowheads="1"/>
          </p:cNvSpPr>
          <p:nvPr/>
        </p:nvSpPr>
        <p:spPr bwMode="auto">
          <a:xfrm>
            <a:off x="7126288" y="5181600"/>
            <a:ext cx="228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00"/>
              <a:t>o</a:t>
            </a:r>
          </a:p>
        </p:txBody>
      </p:sp>
      <p:sp>
        <p:nvSpPr>
          <p:cNvPr id="2189" name="Text Box 141"/>
          <p:cNvSpPr txBox="1">
            <a:spLocks noChangeArrowheads="1"/>
          </p:cNvSpPr>
          <p:nvPr/>
        </p:nvSpPr>
        <p:spPr bwMode="auto">
          <a:xfrm>
            <a:off x="7202488" y="5178425"/>
            <a:ext cx="228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Emanation Rate</a:t>
            </a:r>
            <a:endParaRPr lang="en-CA" dirty="0"/>
          </a:p>
        </p:txBody>
      </p:sp>
      <p:pic>
        <p:nvPicPr>
          <p:cNvPr id="4" name="Content Placeholder 3" descr="rtemrat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600200"/>
            <a:ext cx="8479321" cy="4953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2133600"/>
          <a:ext cx="2171700" cy="942975"/>
        </p:xfrm>
        <a:graphic>
          <a:graphicData uri="http://schemas.openxmlformats.org/presentationml/2006/ole">
            <p:oleObj spid="_x0000_s2050" name="Equation" r:id="rId5" imgW="965160" imgH="41904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71600" y="3200400"/>
          <a:ext cx="4683443" cy="457200"/>
        </p:xfrm>
        <a:graphic>
          <a:graphicData uri="http://schemas.openxmlformats.org/presentationml/2006/ole">
            <p:oleObj spid="_x0000_s2051" name="Equation" r:id="rId6" imgW="2603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Calibration</a:t>
            </a:r>
            <a:endParaRPr lang="en-CA" dirty="0"/>
          </a:p>
        </p:txBody>
      </p:sp>
      <p:pic>
        <p:nvPicPr>
          <p:cNvPr id="6" name="Content Placeholder 5" descr="detcom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5266" b="22553"/>
          <a:stretch>
            <a:fillRect/>
          </a:stretch>
        </p:blipFill>
        <p:spPr>
          <a:xfrm>
            <a:off x="566977" y="1371600"/>
            <a:ext cx="8577023" cy="5022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Conclusions?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Radon Monitoring and radon emanation systems are well advanced and working reasonably.</a:t>
            </a:r>
          </a:p>
          <a:p>
            <a:r>
              <a:rPr lang="en-CA" dirty="0" smtClean="0"/>
              <a:t>Radon lab is getting into shape and will be ready and useful in 2011.  </a:t>
            </a:r>
          </a:p>
          <a:p>
            <a:r>
              <a:rPr lang="en-CA" dirty="0" smtClean="0"/>
              <a:t>There are lots of pitfalls and snares ...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Radon Stripping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CA" sz="2000" dirty="0" smtClean="0"/>
              <a:t>A hybrid design will be used combining both cryogenic and pressure/vacuum swing carbon adsorption techniques</a:t>
            </a:r>
          </a:p>
          <a:p>
            <a:r>
              <a:rPr lang="en-CA" sz="2000" dirty="0"/>
              <a:t>Under normal operation </a:t>
            </a:r>
            <a:r>
              <a:rPr lang="en-CA" sz="2000" dirty="0" smtClean="0"/>
              <a:t>3 </a:t>
            </a:r>
            <a:r>
              <a:rPr lang="en-CA" sz="2000" dirty="0"/>
              <a:t>of the tanks will be maintained at -60C and 2 of the tanks will operate at room temperature in a </a:t>
            </a:r>
            <a:r>
              <a:rPr lang="en-CA" sz="2000" dirty="0" smtClean="0"/>
              <a:t>pressure/vacuum </a:t>
            </a:r>
            <a:r>
              <a:rPr lang="en-CA" sz="2000" dirty="0"/>
              <a:t>swing </a:t>
            </a:r>
            <a:r>
              <a:rPr lang="en-CA" sz="2000" dirty="0" smtClean="0"/>
              <a:t>configuration</a:t>
            </a:r>
          </a:p>
          <a:p>
            <a:r>
              <a:rPr lang="en-CA" sz="2000" dirty="0" smtClean="0"/>
              <a:t>All major components and valves are automated and will be managed by process control software</a:t>
            </a:r>
          </a:p>
          <a:p>
            <a:endParaRPr lang="en-CA" sz="2000" dirty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133600"/>
            <a:ext cx="393498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4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Radon Stripping Equipment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CA" sz="2000" dirty="0" smtClean="0"/>
              <a:t>Atlas </a:t>
            </a:r>
            <a:r>
              <a:rPr lang="en-CA" sz="2000" dirty="0" err="1" smtClean="0"/>
              <a:t>Copco</a:t>
            </a:r>
            <a:r>
              <a:rPr lang="en-CA" sz="2000" dirty="0" smtClean="0"/>
              <a:t> GA30+ 30kW water cooled compressor (180CFM)</a:t>
            </a:r>
          </a:p>
          <a:p>
            <a:r>
              <a:rPr lang="en-CA" sz="2000" dirty="0" smtClean="0"/>
              <a:t>CD110 desiccant drier (-70C </a:t>
            </a:r>
            <a:r>
              <a:rPr lang="en-CA" sz="2000" dirty="0" err="1" smtClean="0"/>
              <a:t>dewpoint</a:t>
            </a:r>
            <a:r>
              <a:rPr lang="en-CA" sz="2000" dirty="0" smtClean="0"/>
              <a:t>)</a:t>
            </a:r>
          </a:p>
          <a:p>
            <a:r>
              <a:rPr lang="en-CA" sz="2000" dirty="0" smtClean="0"/>
              <a:t>Custom built 9kW water cooled process </a:t>
            </a:r>
            <a:r>
              <a:rPr lang="en-CA" sz="2000" dirty="0" err="1" smtClean="0"/>
              <a:t>chiller</a:t>
            </a:r>
            <a:r>
              <a:rPr lang="en-CA" sz="2000" dirty="0" smtClean="0"/>
              <a:t> (-65C operating temperature, 4.5kW cooling capacity)</a:t>
            </a:r>
          </a:p>
          <a:p>
            <a:r>
              <a:rPr lang="en-CA" sz="2000" dirty="0" smtClean="0"/>
              <a:t>Air to air heat exchanger for heat recovery, with a variable bypass to regulate </a:t>
            </a:r>
            <a:r>
              <a:rPr lang="en-CA" sz="2000" dirty="0" err="1" smtClean="0"/>
              <a:t>chiller</a:t>
            </a:r>
            <a:r>
              <a:rPr lang="en-CA" sz="2000" dirty="0" smtClean="0"/>
              <a:t> load and air temperature</a:t>
            </a:r>
          </a:p>
          <a:p>
            <a:pPr marL="0" indent="0">
              <a:buNone/>
            </a:pPr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9" r="14174"/>
          <a:stretch/>
        </p:blipFill>
        <p:spPr>
          <a:xfrm>
            <a:off x="4572001" y="1264355"/>
            <a:ext cx="2226274" cy="224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1264355"/>
            <a:ext cx="1676399" cy="2244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57600"/>
            <a:ext cx="3810000" cy="21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Radon Stripping Equipment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CA" sz="2000" dirty="0" smtClean="0"/>
              <a:t>5 stainless steel tanks filled with approx. 200kg each of coconut carbon</a:t>
            </a:r>
          </a:p>
          <a:p>
            <a:r>
              <a:rPr lang="en-CA" sz="2000" dirty="0" smtClean="0"/>
              <a:t>All control valves are in a custom insulated cabinet, half of which is insulated, sealed and kept at -60C the other half is at room temperature and purged with low radon processed air</a:t>
            </a:r>
          </a:p>
          <a:p>
            <a:r>
              <a:rPr lang="en-CA" sz="2000" dirty="0" smtClean="0"/>
              <a:t>Almost all non-welded connections in the piping system will be in this 3’x5’x8’ cabinet</a:t>
            </a:r>
          </a:p>
          <a:p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8"/>
          <a:stretch/>
        </p:blipFill>
        <p:spPr>
          <a:xfrm>
            <a:off x="4810125" y="1295400"/>
            <a:ext cx="1082463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0"/>
          <a:stretch/>
        </p:blipFill>
        <p:spPr>
          <a:xfrm>
            <a:off x="7654613" y="1295400"/>
            <a:ext cx="108834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92327" y="4123271"/>
            <a:ext cx="3121097" cy="1580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149269" y="4021605"/>
            <a:ext cx="3121096" cy="1783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380" y="1299044"/>
            <a:ext cx="1311717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4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CCIS Layout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95799"/>
          </a:xfrm>
        </p:spPr>
        <p:txBody>
          <a:bodyPr>
            <a:normAutofit lnSpcReduction="10000"/>
          </a:bodyPr>
          <a:lstStyle/>
          <a:p>
            <a:r>
              <a:rPr lang="en-CA" sz="2000" dirty="0" smtClean="0"/>
              <a:t>Process air will feed a sealed cleanroom in the basement of the new CCIS building (which will be completed early 2011)</a:t>
            </a:r>
          </a:p>
          <a:p>
            <a:r>
              <a:rPr lang="en-CA" sz="2000" dirty="0" smtClean="0"/>
              <a:t>A small machine shop will be installed in the cleanroom for detector fabrication</a:t>
            </a:r>
          </a:p>
          <a:p>
            <a:r>
              <a:rPr lang="en-CA" sz="2000" dirty="0" smtClean="0"/>
              <a:t>Included will be a CNC mill and lathe and both horizontal and vertical </a:t>
            </a:r>
            <a:r>
              <a:rPr lang="en-CA" sz="2000" dirty="0" err="1" smtClean="0"/>
              <a:t>bandsaws</a:t>
            </a:r>
            <a:r>
              <a:rPr lang="en-CA" sz="2000" dirty="0"/>
              <a:t> </a:t>
            </a:r>
            <a:r>
              <a:rPr lang="en-CA" sz="2000" dirty="0" smtClean="0"/>
              <a:t>as well as work tables and hand tools</a:t>
            </a:r>
          </a:p>
          <a:p>
            <a:r>
              <a:rPr lang="en-CA" sz="2000" dirty="0"/>
              <a:t>A</a:t>
            </a:r>
            <a:r>
              <a:rPr lang="en-CA" sz="2000" dirty="0" smtClean="0"/>
              <a:t> water purification system located outside the room will provide low radon water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6" t="5660" r="4985" b="23462"/>
          <a:stretch/>
        </p:blipFill>
        <p:spPr>
          <a:xfrm>
            <a:off x="4882100" y="1600200"/>
            <a:ext cx="403131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2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Cleanroom Construction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CA" sz="2000" dirty="0" smtClean="0"/>
              <a:t>Cleanroom is a modular design using mill finish aluminum extrusions and panels produced by </a:t>
            </a:r>
            <a:r>
              <a:rPr lang="en-CA" sz="2000" dirty="0" err="1" smtClean="0"/>
              <a:t>CleanAir</a:t>
            </a:r>
            <a:r>
              <a:rPr lang="en-CA" sz="2000" dirty="0" smtClean="0"/>
              <a:t> Solutions</a:t>
            </a:r>
          </a:p>
          <a:p>
            <a:r>
              <a:rPr lang="en-CA" sz="2000" dirty="0" smtClean="0"/>
              <a:t>Basic wall panel consists of two sheets of aluminum sandwiching an aluminum foil honeycomb</a:t>
            </a:r>
          </a:p>
          <a:p>
            <a:r>
              <a:rPr lang="en-CA" sz="2000" dirty="0" smtClean="0"/>
              <a:t>Walls are 2” thick, ceiling panels use the same design but are ½” thick, standard panel size is 4’x10’</a:t>
            </a:r>
          </a:p>
          <a:p>
            <a:r>
              <a:rPr lang="en-CA" sz="2000" dirty="0" smtClean="0"/>
              <a:t>Cleanroom ceiling consists of a top plenum cap 10’ high which provides the outer air seal and an 8’ suspended inner ceiling holding the lights and HEPA filters</a:t>
            </a:r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38" b="9858"/>
          <a:stretch/>
        </p:blipFill>
        <p:spPr>
          <a:xfrm>
            <a:off x="7184293" y="1828800"/>
            <a:ext cx="1929251" cy="1707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729" y="1828800"/>
            <a:ext cx="2652516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038600"/>
            <a:ext cx="1938375" cy="144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038600"/>
            <a:ext cx="2451014" cy="18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3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Airlock Prototype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CA" sz="2000" dirty="0" smtClean="0"/>
              <a:t>The outer 5’x10’ airlock has been built as a prototype to test how well this cleanroom can be sealed</a:t>
            </a:r>
          </a:p>
          <a:p>
            <a:r>
              <a:rPr lang="en-CA" sz="2000" dirty="0" smtClean="0"/>
              <a:t>Doors are hollow aluminum filled with polyurethane </a:t>
            </a:r>
            <a:r>
              <a:rPr lang="en-CA" sz="2000" dirty="0" err="1" smtClean="0"/>
              <a:t>prehung</a:t>
            </a:r>
            <a:r>
              <a:rPr lang="en-CA" sz="2000" dirty="0" smtClean="0"/>
              <a:t> on welded aluminum frames with compression seals and additional dogs to increase clamping force between the door and frame</a:t>
            </a:r>
          </a:p>
          <a:p>
            <a:r>
              <a:rPr lang="en-CA" sz="2000" dirty="0" smtClean="0"/>
              <a:t>The floor is sealed with a 1cm thick layer of </a:t>
            </a:r>
            <a:r>
              <a:rPr lang="en-CA" sz="2000" dirty="0" err="1" smtClean="0"/>
              <a:t>Precidium</a:t>
            </a:r>
            <a:r>
              <a:rPr lang="en-CA" sz="2000" dirty="0" smtClean="0"/>
              <a:t> 550D a spray on </a:t>
            </a:r>
            <a:r>
              <a:rPr lang="en-CA" sz="2000" dirty="0" err="1" smtClean="0"/>
              <a:t>polyurea</a:t>
            </a:r>
            <a:r>
              <a:rPr lang="en-CA" sz="2000" dirty="0" smtClean="0"/>
              <a:t> industrial floor coating</a:t>
            </a:r>
          </a:p>
          <a:p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endParaRPr lang="en-CA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76401"/>
            <a:ext cx="2754535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298" y="3962401"/>
            <a:ext cx="1982102" cy="2653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3962401"/>
            <a:ext cx="1938130" cy="25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Airlock Prototype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CA" sz="2000" dirty="0"/>
              <a:t>All Al-Al joints, such as wall panel seams are sealed on both the inner and outer surfaces using </a:t>
            </a:r>
            <a:r>
              <a:rPr lang="en-CA" sz="2000" dirty="0" err="1" smtClean="0"/>
              <a:t>SikaLastomer</a:t>
            </a:r>
            <a:r>
              <a:rPr lang="en-CA" sz="2000" dirty="0" smtClean="0"/>
              <a:t> 511 butyl </a:t>
            </a:r>
            <a:r>
              <a:rPr lang="en-CA" sz="2000" dirty="0"/>
              <a:t>caulking</a:t>
            </a:r>
          </a:p>
          <a:p>
            <a:r>
              <a:rPr lang="en-CA" sz="2000" dirty="0"/>
              <a:t>All seams are then also covered, on both the inside and outside of the airlock with a layer of </a:t>
            </a:r>
            <a:r>
              <a:rPr lang="en-CA" sz="2000" dirty="0" err="1" smtClean="0"/>
              <a:t>Polyken</a:t>
            </a:r>
            <a:r>
              <a:rPr lang="en-CA" sz="2000" dirty="0" smtClean="0"/>
              <a:t> 360-17 aluminum </a:t>
            </a:r>
            <a:r>
              <a:rPr lang="en-CA" sz="2000" dirty="0"/>
              <a:t>foil backed butyl </a:t>
            </a:r>
            <a:r>
              <a:rPr lang="en-CA" sz="2000" dirty="0" smtClean="0"/>
              <a:t>tape, this provides an additional layer of sealant and also covers the non-hardening butyl caulking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58928" y="1194271"/>
            <a:ext cx="284574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5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886</Words>
  <Application>Microsoft Office PowerPoint</Application>
  <PresentationFormat>On-screen Show (4:3)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Low Radon Cleanroom at  the University of Alberta</vt:lpstr>
      <vt:lpstr>Radon Clean Laboratory Concept</vt:lpstr>
      <vt:lpstr>Radon Stripping</vt:lpstr>
      <vt:lpstr>Radon Stripping Equipment </vt:lpstr>
      <vt:lpstr>Radon Stripping Equipment</vt:lpstr>
      <vt:lpstr>CCIS Layout</vt:lpstr>
      <vt:lpstr>Cleanroom Construction</vt:lpstr>
      <vt:lpstr>Airlock Prototype</vt:lpstr>
      <vt:lpstr>Airlock Prototype (2)</vt:lpstr>
      <vt:lpstr>Monitoring Systems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Emanation Chamber</vt:lpstr>
      <vt:lpstr>Emanation Rate</vt:lpstr>
      <vt:lpstr>Calibration</vt:lpstr>
      <vt:lpstr>Conclusions?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Radon Cleanroom</dc:title>
  <dc:creator>soluk</dc:creator>
  <cp:lastModifiedBy>Aksel</cp:lastModifiedBy>
  <cp:revision>31</cp:revision>
  <dcterms:created xsi:type="dcterms:W3CDTF">2006-08-16T00:00:00Z</dcterms:created>
  <dcterms:modified xsi:type="dcterms:W3CDTF">2010-08-29T14:42:01Z</dcterms:modified>
</cp:coreProperties>
</file>